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Default Extension="wmf" ContentType="image/x-wmf"/>
  <Override PartName="/ppt/slides/slide25.xml" ContentType="application/vnd.openxmlformats-officedocument.presentationml.slide+xml"/>
  <Override PartName="/ppt/embeddings/Microsoft_Equation2.bin" ContentType="application/vnd.openxmlformats-officedocument.oleObject"/>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vml" ContentType="application/vnd.openxmlformats-officedocument.vmlDrawing"/>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embeddings/Microsoft_Equation1.bin" ContentType="application/vnd.openxmlformats-officedocument.oleObject"/>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pdf" ContentType="application/pdf"/>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64" r:id="rId3"/>
    <p:sldId id="271" r:id="rId4"/>
    <p:sldId id="270" r:id="rId5"/>
    <p:sldId id="262" r:id="rId6"/>
    <p:sldId id="258" r:id="rId7"/>
    <p:sldId id="265" r:id="rId8"/>
    <p:sldId id="268" r:id="rId9"/>
    <p:sldId id="266" r:id="rId10"/>
    <p:sldId id="269" r:id="rId11"/>
    <p:sldId id="267" r:id="rId12"/>
    <p:sldId id="273" r:id="rId13"/>
    <p:sldId id="272" r:id="rId14"/>
    <p:sldId id="274" r:id="rId15"/>
    <p:sldId id="263" r:id="rId16"/>
    <p:sldId id="275" r:id="rId17"/>
    <p:sldId id="276" r:id="rId18"/>
    <p:sldId id="283" r:id="rId19"/>
    <p:sldId id="277" r:id="rId20"/>
    <p:sldId id="278" r:id="rId21"/>
    <p:sldId id="279" r:id="rId22"/>
    <p:sldId id="284" r:id="rId23"/>
    <p:sldId id="280" r:id="rId24"/>
    <p:sldId id="285" r:id="rId25"/>
    <p:sldId id="28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showGuides="1">
      <p:cViewPr>
        <p:scale>
          <a:sx n="75" d="100"/>
          <a:sy n="75" d="100"/>
        </p:scale>
        <p:origin x="-1200" y="-512"/>
      </p:cViewPr>
      <p:guideLst>
        <p:guide orient="horz" pos="2053"/>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1" Type="http://schemas.openxmlformats.org/officeDocument/2006/relationships/tableStyles" Target="tableStyles.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printerSettings" Target="printerSettings/printerSettings1.bin"/><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presProps" Target="presProps.xml"/><Relationship Id="rId26" Type="http://schemas.openxmlformats.org/officeDocument/2006/relationships/slide" Target="slides/slide25.xml"/><Relationship Id="rId30" Type="http://schemas.openxmlformats.org/officeDocument/2006/relationships/theme" Target="theme/theme1.xml"/><Relationship Id="rId11" Type="http://schemas.openxmlformats.org/officeDocument/2006/relationships/slide" Target="slides/slide10.xml"/><Relationship Id="rId29" Type="http://schemas.openxmlformats.org/officeDocument/2006/relationships/viewProps" Target="viewProps.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95D366-91DE-5741-8324-CCB0AA8053CF}" type="datetimeFigureOut">
              <a:rPr lang="en-US" smtClean="0"/>
              <a:pPr/>
              <a:t>4/18/11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95D366-91DE-5741-8324-CCB0AA8053CF}" type="datetimeFigureOut">
              <a:rPr lang="en-US" smtClean="0"/>
              <a:pPr/>
              <a:t>4/18/11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95D366-91DE-5741-8324-CCB0AA8053CF}" type="datetimeFigureOut">
              <a:rPr lang="en-US" smtClean="0"/>
              <a:pPr/>
              <a:t>4/18/11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95D366-91DE-5741-8324-CCB0AA8053CF}" type="datetimeFigureOut">
              <a:rPr lang="en-US" smtClean="0"/>
              <a:pPr/>
              <a:t>4/18/11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95D366-91DE-5741-8324-CCB0AA8053CF}" type="datetimeFigureOut">
              <a:rPr lang="en-US" smtClean="0"/>
              <a:pPr/>
              <a:t>4/18/11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95D366-91DE-5741-8324-CCB0AA8053CF}" type="datetimeFigureOut">
              <a:rPr lang="en-US" smtClean="0"/>
              <a:pPr/>
              <a:t>4/18/11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95D366-91DE-5741-8324-CCB0AA8053CF}" type="datetimeFigureOut">
              <a:rPr lang="en-US" smtClean="0"/>
              <a:pPr/>
              <a:t>4/18/11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95D366-91DE-5741-8324-CCB0AA8053CF}" type="datetimeFigureOut">
              <a:rPr lang="en-US" smtClean="0"/>
              <a:pPr/>
              <a:t>4/18/11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95D366-91DE-5741-8324-CCB0AA8053CF}" type="datetimeFigureOut">
              <a:rPr lang="en-US" smtClean="0"/>
              <a:pPr/>
              <a:t>4/18/11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5D366-91DE-5741-8324-CCB0AA8053CF}" type="datetimeFigureOut">
              <a:rPr lang="en-US" smtClean="0"/>
              <a:pPr/>
              <a:t>4/18/11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95D366-91DE-5741-8324-CCB0AA8053CF}" type="datetimeFigureOut">
              <a:rPr lang="en-US" smtClean="0"/>
              <a:pPr/>
              <a:t>4/18/11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EE3D61-B766-BC47-AD53-0AB695D81FB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95D366-91DE-5741-8324-CCB0AA8053CF}" type="datetimeFigureOut">
              <a:rPr lang="en-US" smtClean="0"/>
              <a:pPr/>
              <a:t>4/18/11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EE3D61-B766-BC47-AD53-0AB695D81FB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3"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image" Target="../media/image22.png"/><Relationship Id="rId5" Type="http://schemas.openxmlformats.org/officeDocument/2006/relationships/image" Target="../media/image23.png"/><Relationship Id="rId7" Type="http://schemas.openxmlformats.org/officeDocument/2006/relationships/oleObject" Target="../embeddings/Microsoft_Equation2.bin"/><Relationship Id="rId1" Type="http://schemas.openxmlformats.org/officeDocument/2006/relationships/vmlDrawing" Target="../drawings/vmlDrawing2.vml"/><Relationship Id="rId2" Type="http://schemas.openxmlformats.org/officeDocument/2006/relationships/slideLayout" Target="../slideLayouts/slideLayout7.xml"/><Relationship Id="rId3" Type="http://schemas.openxmlformats.org/officeDocument/2006/relationships/image" Target="../media/image21.png"/><Relationship Id="rId6"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3.pdf"/><Relationship Id="rId3" Type="http://schemas.openxmlformats.org/officeDocument/2006/relationships/image" Target="../media/image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4" Type="http://schemas.openxmlformats.org/officeDocument/2006/relationships/image" Target="../media/image27.pdf"/><Relationship Id="rId1" Type="http://schemas.openxmlformats.org/officeDocument/2006/relationships/slideLayout" Target="../slideLayouts/slideLayout7.xml"/><Relationship Id="rId2" Type="http://schemas.openxmlformats.org/officeDocument/2006/relationships/image" Target="../media/image25.pdf"/><Relationship Id="rId3" Type="http://schemas.openxmlformats.org/officeDocument/2006/relationships/image" Target="../media/image26.png"/><Relationship Id="rId5"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image" Target="../media/image32.pdf"/><Relationship Id="rId1" Type="http://schemas.openxmlformats.org/officeDocument/2006/relationships/slideLayout" Target="../slideLayouts/slideLayout7.xml"/><Relationship Id="rId2" Type="http://schemas.openxmlformats.org/officeDocument/2006/relationships/image" Target="../media/image30.pdf"/><Relationship Id="rId3" Type="http://schemas.openxmlformats.org/officeDocument/2006/relationships/image" Target="../media/image31.png"/><Relationship Id="rId5" Type="http://schemas.openxmlformats.org/officeDocument/2006/relationships/image" Target="../media/image33.png"/></Relationships>
</file>

<file path=ppt/slides/_rels/slide17.xml.rels><?xml version="1.0" encoding="UTF-8" standalone="yes"?>
<Relationships xmlns="http://schemas.openxmlformats.org/package/2006/relationships"><Relationship Id="rId4" Type="http://schemas.openxmlformats.org/officeDocument/2006/relationships/image" Target="../media/image32.pdf"/><Relationship Id="rId1" Type="http://schemas.openxmlformats.org/officeDocument/2006/relationships/slideLayout" Target="../slideLayouts/slideLayout7.xml"/><Relationship Id="rId2" Type="http://schemas.openxmlformats.org/officeDocument/2006/relationships/image" Target="../media/image34.pdf"/><Relationship Id="rId3" Type="http://schemas.openxmlformats.org/officeDocument/2006/relationships/image" Target="../media/image35.png"/><Relationship Id="rId5" Type="http://schemas.openxmlformats.org/officeDocument/2006/relationships/image" Target="../media/image33.png"/></Relationships>
</file>

<file path=ppt/slides/_rels/slide18.xml.rels><?xml version="1.0" encoding="UTF-8" standalone="yes"?>
<Relationships xmlns="http://schemas.openxmlformats.org/package/2006/relationships"><Relationship Id="rId4" Type="http://schemas.openxmlformats.org/officeDocument/2006/relationships/image" Target="../media/image32.pdf"/><Relationship Id="rId5" Type="http://schemas.openxmlformats.org/officeDocument/2006/relationships/image" Target="../media/image33.png"/><Relationship Id="rId7"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image" Target="../media/image34.pdf"/><Relationship Id="rId3" Type="http://schemas.openxmlformats.org/officeDocument/2006/relationships/image" Target="../media/image35.png"/><Relationship Id="rId6" Type="http://schemas.openxmlformats.org/officeDocument/2006/relationships/image" Target="../media/image36.pdf"/></Relationships>
</file>

<file path=ppt/slides/_rels/slide19.xml.rels><?xml version="1.0" encoding="UTF-8" standalone="yes"?>
<Relationships xmlns="http://schemas.openxmlformats.org/package/2006/relationships"><Relationship Id="rId2" Type="http://schemas.openxmlformats.org/officeDocument/2006/relationships/image" Target="../media/image38.pdf"/><Relationship Id="rId3"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image" Target="../media/image1.png"/><Relationship Id="rId3" Type="http://schemas.openxmlformats.org/officeDocument/2006/relationships/hyperlink" Target="http://cloud1.arc.nasa.gov/ave-costarica2/" TargetMode="External"/><Relationship Id="rId5" Type="http://schemas.openxmlformats.org/officeDocument/2006/relationships/hyperlink" Target="http://bocachica.arc.nasa.gov/TICOSONDE/Ticosonde_CR-AVE/index.html"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46.pdf"/><Relationship Id="rId4" Type="http://schemas.openxmlformats.org/officeDocument/2006/relationships/image" Target="../media/image42.pdf"/><Relationship Id="rId5" Type="http://schemas.openxmlformats.org/officeDocument/2006/relationships/image" Target="../media/image43.png"/><Relationship Id="rId7"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0.pdf"/><Relationship Id="rId9" Type="http://schemas.openxmlformats.org/officeDocument/2006/relationships/image" Target="../media/image47.png"/><Relationship Id="rId3" Type="http://schemas.openxmlformats.org/officeDocument/2006/relationships/image" Target="../media/image41.png"/><Relationship Id="rId6" Type="http://schemas.openxmlformats.org/officeDocument/2006/relationships/image" Target="../media/image44.pdf"/></Relationships>
</file>

<file path=ppt/slides/_rels/slide21.xml.rels><?xml version="1.0" encoding="UTF-8" standalone="yes"?>
<Relationships xmlns="http://schemas.openxmlformats.org/package/2006/relationships"><Relationship Id="rId8" Type="http://schemas.openxmlformats.org/officeDocument/2006/relationships/image" Target="../media/image54.pdf"/><Relationship Id="rId4" Type="http://schemas.openxmlformats.org/officeDocument/2006/relationships/image" Target="../media/image50.pdf"/><Relationship Id="rId5" Type="http://schemas.openxmlformats.org/officeDocument/2006/relationships/image" Target="../media/image51.png"/><Relationship Id="rId7" Type="http://schemas.openxmlformats.org/officeDocument/2006/relationships/image" Target="../media/image53.png"/><Relationship Id="rId1" Type="http://schemas.openxmlformats.org/officeDocument/2006/relationships/slideLayout" Target="../slideLayouts/slideLayout7.xml"/><Relationship Id="rId2" Type="http://schemas.openxmlformats.org/officeDocument/2006/relationships/image" Target="../media/image48.pdf"/><Relationship Id="rId9" Type="http://schemas.openxmlformats.org/officeDocument/2006/relationships/image" Target="../media/image55.png"/><Relationship Id="rId3" Type="http://schemas.openxmlformats.org/officeDocument/2006/relationships/image" Target="../media/image49.png"/><Relationship Id="rId6" Type="http://schemas.openxmlformats.org/officeDocument/2006/relationships/image" Target="../media/image52.pdf"/></Relationships>
</file>

<file path=ppt/slides/_rels/slide22.xml.rels><?xml version="1.0" encoding="UTF-8" standalone="yes"?>
<Relationships xmlns="http://schemas.openxmlformats.org/package/2006/relationships"><Relationship Id="rId8" Type="http://schemas.openxmlformats.org/officeDocument/2006/relationships/image" Target="../media/image62.pdf"/><Relationship Id="rId4" Type="http://schemas.openxmlformats.org/officeDocument/2006/relationships/image" Target="../media/image58.pdf"/><Relationship Id="rId5" Type="http://schemas.openxmlformats.org/officeDocument/2006/relationships/image" Target="../media/image59.png"/><Relationship Id="rId7" Type="http://schemas.openxmlformats.org/officeDocument/2006/relationships/image" Target="../media/image61.png"/><Relationship Id="rId1" Type="http://schemas.openxmlformats.org/officeDocument/2006/relationships/slideLayout" Target="../slideLayouts/slideLayout7.xml"/><Relationship Id="rId2" Type="http://schemas.openxmlformats.org/officeDocument/2006/relationships/image" Target="../media/image56.pdf"/><Relationship Id="rId9" Type="http://schemas.openxmlformats.org/officeDocument/2006/relationships/image" Target="../media/image63.png"/><Relationship Id="rId3" Type="http://schemas.openxmlformats.org/officeDocument/2006/relationships/image" Target="../media/image57.png"/><Relationship Id="rId6" Type="http://schemas.openxmlformats.org/officeDocument/2006/relationships/image" Target="../media/image60.pd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df"/><Relationship Id="rId3"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df"/><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4" Type="http://schemas.openxmlformats.org/officeDocument/2006/relationships/image" Target="../media/image9.pdf"/><Relationship Id="rId5" Type="http://schemas.openxmlformats.org/officeDocument/2006/relationships/image" Target="../media/image10.png"/><Relationship Id="rId7"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7.pdf"/><Relationship Id="rId3" Type="http://schemas.openxmlformats.org/officeDocument/2006/relationships/image" Target="../media/image8.png"/><Relationship Id="rId6" Type="http://schemas.openxmlformats.org/officeDocument/2006/relationships/image" Target="../media/image11.pd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oleObject" Target="../embeddings/Microsoft_Equation1.bin"/><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3"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3"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Thermally forced winds due to topography: Slope winds case of study over Costa Rica</a:t>
            </a:r>
            <a:endParaRPr lang="en-US" b="1" dirty="0"/>
          </a:p>
        </p:txBody>
      </p:sp>
      <p:sp>
        <p:nvSpPr>
          <p:cNvPr id="3" name="Subtitle 2"/>
          <p:cNvSpPr>
            <a:spLocks noGrp="1"/>
          </p:cNvSpPr>
          <p:nvPr>
            <p:ph type="subTitle" idx="1"/>
          </p:nvPr>
        </p:nvSpPr>
        <p:spPr/>
        <p:txBody>
          <a:bodyPr/>
          <a:lstStyle/>
          <a:p>
            <a:r>
              <a:rPr lang="en-US" dirty="0" smtClean="0"/>
              <a:t>Marcela Ulate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97466" y="305845"/>
            <a:ext cx="7349067" cy="5906585"/>
          </a:xfrm>
          <a:prstGeom prst="rect">
            <a:avLst/>
          </a:prstGeom>
        </p:spPr>
      </p:pic>
      <p:pic>
        <p:nvPicPr>
          <p:cNvPr id="5" name="Picture 4"/>
          <p:cNvPicPr>
            <a:picLocks noChangeAspect="1"/>
          </p:cNvPicPr>
          <p:nvPr/>
        </p:nvPicPr>
        <p:blipFill>
          <a:blip r:embed="rId3"/>
          <a:stretch>
            <a:fillRect/>
          </a:stretch>
        </p:blipFill>
        <p:spPr>
          <a:xfrm>
            <a:off x="-2033601" y="6959598"/>
            <a:ext cx="5791200" cy="2436467"/>
          </a:xfrm>
          <a:prstGeom prst="rect">
            <a:avLst/>
          </a:prstGeom>
        </p:spPr>
      </p:pic>
      <p:sp>
        <p:nvSpPr>
          <p:cNvPr id="6" name="TextBox 5"/>
          <p:cNvSpPr txBox="1"/>
          <p:nvPr/>
        </p:nvSpPr>
        <p:spPr>
          <a:xfrm>
            <a:off x="7102160" y="6381760"/>
            <a:ext cx="1910724" cy="369332"/>
          </a:xfrm>
          <a:prstGeom prst="rect">
            <a:avLst/>
          </a:prstGeom>
          <a:noFill/>
        </p:spPr>
        <p:txBody>
          <a:bodyPr wrap="none" rtlCol="0">
            <a:spAutoFit/>
          </a:bodyPr>
          <a:lstStyle/>
          <a:p>
            <a:r>
              <a:rPr lang="en-US" dirty="0" smtClean="0"/>
              <a:t>From </a:t>
            </a:r>
            <a:r>
              <a:rPr lang="en-US" dirty="0" err="1" smtClean="0"/>
              <a:t>Haiden</a:t>
            </a:r>
            <a:r>
              <a:rPr lang="en-US" dirty="0" smtClean="0"/>
              <a:t> 2003</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897470" y="1021699"/>
            <a:ext cx="3031067" cy="756300"/>
          </a:xfrm>
          <a:prstGeom prst="rect">
            <a:avLst/>
          </a:prstGeom>
        </p:spPr>
      </p:pic>
      <p:pic>
        <p:nvPicPr>
          <p:cNvPr id="9" name="Picture 8"/>
          <p:cNvPicPr>
            <a:picLocks noChangeAspect="1"/>
          </p:cNvPicPr>
          <p:nvPr/>
        </p:nvPicPr>
        <p:blipFill>
          <a:blip r:embed="rId4"/>
          <a:stretch>
            <a:fillRect/>
          </a:stretch>
        </p:blipFill>
        <p:spPr>
          <a:xfrm>
            <a:off x="3962403" y="966505"/>
            <a:ext cx="4688415" cy="828427"/>
          </a:xfrm>
          <a:prstGeom prst="rect">
            <a:avLst/>
          </a:prstGeom>
        </p:spPr>
      </p:pic>
      <p:pic>
        <p:nvPicPr>
          <p:cNvPr id="10" name="Picture 9"/>
          <p:cNvPicPr>
            <a:picLocks noChangeAspect="1"/>
          </p:cNvPicPr>
          <p:nvPr/>
        </p:nvPicPr>
        <p:blipFill>
          <a:blip r:embed="rId5"/>
          <a:stretch>
            <a:fillRect/>
          </a:stretch>
        </p:blipFill>
        <p:spPr>
          <a:xfrm>
            <a:off x="897470" y="2081134"/>
            <a:ext cx="3369731" cy="750152"/>
          </a:xfrm>
          <a:prstGeom prst="rect">
            <a:avLst/>
          </a:prstGeom>
        </p:spPr>
      </p:pic>
      <p:pic>
        <p:nvPicPr>
          <p:cNvPr id="12" name="Picture 11"/>
          <p:cNvPicPr>
            <a:picLocks noChangeAspect="1"/>
          </p:cNvPicPr>
          <p:nvPr/>
        </p:nvPicPr>
        <p:blipFill>
          <a:blip r:embed="rId6"/>
          <a:stretch>
            <a:fillRect/>
          </a:stretch>
        </p:blipFill>
        <p:spPr>
          <a:xfrm>
            <a:off x="3962404" y="2081134"/>
            <a:ext cx="3132664" cy="826592"/>
          </a:xfrm>
          <a:prstGeom prst="rect">
            <a:avLst/>
          </a:prstGeom>
        </p:spPr>
      </p:pic>
      <p:sp>
        <p:nvSpPr>
          <p:cNvPr id="13" name="TextBox 12"/>
          <p:cNvSpPr txBox="1"/>
          <p:nvPr/>
        </p:nvSpPr>
        <p:spPr>
          <a:xfrm>
            <a:off x="897470" y="3259138"/>
            <a:ext cx="2864630" cy="1754326"/>
          </a:xfrm>
          <a:prstGeom prst="rect">
            <a:avLst/>
          </a:prstGeom>
          <a:noFill/>
        </p:spPr>
        <p:txBody>
          <a:bodyPr wrap="none" rtlCol="0">
            <a:spAutoFit/>
          </a:bodyPr>
          <a:lstStyle/>
          <a:p>
            <a:r>
              <a:rPr lang="en-US" dirty="0" smtClean="0"/>
              <a:t>U: Down-slope velocity scale</a:t>
            </a:r>
          </a:p>
          <a:p>
            <a:r>
              <a:rPr lang="en-US" dirty="0" smtClean="0"/>
              <a:t>L: Down-slope length scale</a:t>
            </a:r>
          </a:p>
          <a:p>
            <a:r>
              <a:rPr lang="en-US" dirty="0" smtClean="0"/>
              <a:t>V: Cross-slope velocity scale</a:t>
            </a:r>
          </a:p>
          <a:p>
            <a:r>
              <a:rPr lang="en-US" i="1" dirty="0" smtClean="0">
                <a:latin typeface="Lucida Calligraphy"/>
                <a:cs typeface="Lucida Calligraphy"/>
              </a:rPr>
              <a:t>L</a:t>
            </a:r>
            <a:r>
              <a:rPr lang="en-US" dirty="0" smtClean="0"/>
              <a:t>: Cross-slope length scale</a:t>
            </a:r>
          </a:p>
          <a:p>
            <a:r>
              <a:rPr lang="en-US" dirty="0" smtClean="0"/>
              <a:t>H: Depth Scale </a:t>
            </a:r>
          </a:p>
          <a:p>
            <a:endParaRPr lang="en-US" dirty="0" smtClean="0"/>
          </a:p>
        </p:txBody>
      </p:sp>
      <p:sp>
        <p:nvSpPr>
          <p:cNvPr id="15" name="TextBox 14"/>
          <p:cNvSpPr txBox="1"/>
          <p:nvPr/>
        </p:nvSpPr>
        <p:spPr>
          <a:xfrm>
            <a:off x="4178301" y="3727966"/>
            <a:ext cx="1197764" cy="369332"/>
          </a:xfrm>
          <a:prstGeom prst="rect">
            <a:avLst/>
          </a:prstGeom>
          <a:noFill/>
        </p:spPr>
        <p:txBody>
          <a:bodyPr wrap="none" rtlCol="0">
            <a:spAutoFit/>
          </a:bodyPr>
          <a:lstStyle/>
          <a:p>
            <a:r>
              <a:rPr lang="en-US" dirty="0" smtClean="0"/>
              <a:t>V/</a:t>
            </a:r>
            <a:r>
              <a:rPr lang="en-US" i="1" dirty="0" smtClean="0">
                <a:latin typeface="Lucida Calligraphy"/>
                <a:cs typeface="Lucida Calligraphy"/>
              </a:rPr>
              <a:t>L </a:t>
            </a:r>
            <a:r>
              <a:rPr lang="en-US" dirty="0" smtClean="0"/>
              <a:t>&lt;&lt;U/L</a:t>
            </a:r>
            <a:endParaRPr lang="en-US" dirty="0"/>
          </a:p>
        </p:txBody>
      </p:sp>
      <p:graphicFrame>
        <p:nvGraphicFramePr>
          <p:cNvPr id="16" name="Object 15"/>
          <p:cNvGraphicFramePr>
            <a:graphicFrameLocks noChangeAspect="1"/>
          </p:cNvGraphicFramePr>
          <p:nvPr/>
        </p:nvGraphicFramePr>
        <p:xfrm>
          <a:off x="3081887" y="5064264"/>
          <a:ext cx="3248321" cy="1353467"/>
        </p:xfrm>
        <a:graphic>
          <a:graphicData uri="http://schemas.openxmlformats.org/presentationml/2006/ole">
            <p:oleObj spid="_x0000_s29698" name="Equation" r:id="rId7" imgW="1524000" imgH="635000" progId="Equation.3">
              <p:embed/>
            </p:oleObj>
          </a:graphicData>
        </a:graphic>
      </p:graphicFrame>
      <p:sp>
        <p:nvSpPr>
          <p:cNvPr id="20" name="TextBox 19"/>
          <p:cNvSpPr txBox="1"/>
          <p:nvPr/>
        </p:nvSpPr>
        <p:spPr>
          <a:xfrm>
            <a:off x="999067" y="2098067"/>
            <a:ext cx="2894941" cy="738664"/>
          </a:xfrm>
          <a:prstGeom prst="rect">
            <a:avLst/>
          </a:prstGeom>
          <a:solidFill>
            <a:schemeClr val="bg1"/>
          </a:solidFill>
        </p:spPr>
        <p:txBody>
          <a:bodyPr wrap="square" rtlCol="0">
            <a:spAutoFit/>
          </a:bodyPr>
          <a:lstStyle/>
          <a:p>
            <a:pPr algn="ctr"/>
            <a:r>
              <a:rPr lang="en-US" sz="2400" dirty="0" smtClean="0"/>
              <a:t>0</a:t>
            </a:r>
          </a:p>
          <a:p>
            <a:endParaRPr lang="en-US" dirty="0"/>
          </a:p>
        </p:txBody>
      </p:sp>
      <p:sp>
        <p:nvSpPr>
          <p:cNvPr id="21" name="Rectangle 20"/>
          <p:cNvSpPr/>
          <p:nvPr/>
        </p:nvSpPr>
        <p:spPr>
          <a:xfrm>
            <a:off x="4246032" y="1845731"/>
            <a:ext cx="2916767" cy="1112794"/>
          </a:xfrm>
          <a:prstGeom prst="rect">
            <a:avLst/>
          </a:prstGeom>
          <a:solidFill>
            <a:srgbClr val="FF6600">
              <a:alpha val="20000"/>
            </a:srgbClr>
          </a:solid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076213" y="3055942"/>
            <a:ext cx="3027354" cy="369332"/>
          </a:xfrm>
          <a:prstGeom prst="rect">
            <a:avLst/>
          </a:prstGeom>
          <a:noFill/>
        </p:spPr>
        <p:txBody>
          <a:bodyPr wrap="square" rtlCol="0">
            <a:spAutoFit/>
          </a:bodyPr>
          <a:lstStyle/>
          <a:p>
            <a:r>
              <a:rPr lang="en-US" b="1" dirty="0" smtClean="0">
                <a:solidFill>
                  <a:srgbClr val="FF6600"/>
                </a:solidFill>
              </a:rPr>
              <a:t>Quasi-hydrostatic equilibrium</a:t>
            </a:r>
            <a:endParaRPr lang="en-US" b="1" dirty="0">
              <a:solidFill>
                <a:srgbClr val="FF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W-UV-Allyears-Mea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439343" y="1440919"/>
            <a:ext cx="6270774" cy="5208581"/>
          </a:xfrm>
          <a:prstGeom prst="rect">
            <a:avLst/>
          </a:prstGeom>
        </p:spPr>
      </p:pic>
      <p:sp>
        <p:nvSpPr>
          <p:cNvPr id="3" name="Title 2"/>
          <p:cNvSpPr>
            <a:spLocks noGrp="1"/>
          </p:cNvSpPr>
          <p:nvPr>
            <p:ph type="title"/>
          </p:nvPr>
        </p:nvSpPr>
        <p:spPr/>
        <p:txBody>
          <a:bodyPr/>
          <a:lstStyle/>
          <a:p>
            <a:r>
              <a:rPr lang="en-US" dirty="0" smtClean="0"/>
              <a:t>Radiosonde Data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RS2006_WS.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 y="331788"/>
            <a:ext cx="8873067" cy="2927350"/>
          </a:xfrm>
          <a:prstGeom prst="rect">
            <a:avLst/>
          </a:prstGeom>
        </p:spPr>
      </p:pic>
      <p:pic>
        <p:nvPicPr>
          <p:cNvPr id="5" name="Picture 4" descr="RS2006_U.eps"/>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0" y="3725331"/>
            <a:ext cx="8873067" cy="2656417"/>
          </a:xfrm>
          <a:prstGeom prst="rect">
            <a:avLst/>
          </a:prstGeom>
        </p:spPr>
      </p:pic>
      <p:sp>
        <p:nvSpPr>
          <p:cNvPr id="6" name="Rectangle 5"/>
          <p:cNvSpPr/>
          <p:nvPr/>
        </p:nvSpPr>
        <p:spPr>
          <a:xfrm>
            <a:off x="4267200" y="331788"/>
            <a:ext cx="1168400" cy="595047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WRF Simulation</a:t>
            </a:r>
            <a:endParaRPr lang="en-US" dirty="0"/>
          </a:p>
        </p:txBody>
      </p:sp>
      <p:sp>
        <p:nvSpPr>
          <p:cNvPr id="9" name="Content Placeholder 8"/>
          <p:cNvSpPr>
            <a:spLocks noGrp="1"/>
          </p:cNvSpPr>
          <p:nvPr>
            <p:ph idx="1"/>
          </p:nvPr>
        </p:nvSpPr>
        <p:spPr>
          <a:xfrm>
            <a:off x="237062" y="1600200"/>
            <a:ext cx="8686800" cy="4783667"/>
          </a:xfrm>
        </p:spPr>
        <p:txBody>
          <a:bodyPr>
            <a:normAutofit fontScale="70000" lnSpcReduction="20000"/>
          </a:bodyPr>
          <a:lstStyle/>
          <a:p>
            <a:pPr>
              <a:buNone/>
            </a:pPr>
            <a:r>
              <a:rPr lang="en-US" dirty="0" smtClean="0"/>
              <a:t>WRF version 3.2</a:t>
            </a:r>
          </a:p>
          <a:p>
            <a:pPr>
              <a:buNone/>
            </a:pPr>
            <a:r>
              <a:rPr lang="en-US" dirty="0" smtClean="0"/>
              <a:t>Real Case.</a:t>
            </a:r>
          </a:p>
          <a:p>
            <a:pPr>
              <a:buNone/>
            </a:pPr>
            <a:r>
              <a:rPr lang="en-US" dirty="0" smtClean="0"/>
              <a:t>3Domains : </a:t>
            </a:r>
          </a:p>
          <a:p>
            <a:pPr>
              <a:buNone/>
            </a:pPr>
            <a:r>
              <a:rPr lang="en-US" dirty="0" smtClean="0"/>
              <a:t>					90Km (75e-w </a:t>
            </a:r>
            <a:r>
              <a:rPr lang="en-US" dirty="0" err="1" smtClean="0"/>
              <a:t>x</a:t>
            </a:r>
            <a:r>
              <a:rPr lang="en-US" dirty="0" smtClean="0"/>
              <a:t> 55 </a:t>
            </a:r>
            <a:r>
              <a:rPr lang="en-US" dirty="0" err="1" smtClean="0"/>
              <a:t>n-s</a:t>
            </a:r>
            <a:r>
              <a:rPr lang="en-US" dirty="0" smtClean="0"/>
              <a:t>)</a:t>
            </a:r>
          </a:p>
          <a:p>
            <a:pPr>
              <a:buNone/>
            </a:pPr>
            <a:r>
              <a:rPr lang="en-US" dirty="0" smtClean="0"/>
              <a:t>					30Km (148e-w </a:t>
            </a:r>
            <a:r>
              <a:rPr lang="en-US" dirty="0" err="1" smtClean="0"/>
              <a:t>x</a:t>
            </a:r>
            <a:r>
              <a:rPr lang="en-US" dirty="0" smtClean="0"/>
              <a:t> 94 </a:t>
            </a:r>
            <a:r>
              <a:rPr lang="en-US" dirty="0" err="1" smtClean="0"/>
              <a:t>n-s</a:t>
            </a:r>
            <a:r>
              <a:rPr lang="en-US" dirty="0" smtClean="0"/>
              <a:t>)</a:t>
            </a:r>
          </a:p>
          <a:p>
            <a:pPr>
              <a:buNone/>
            </a:pPr>
            <a:r>
              <a:rPr lang="en-US" dirty="0" smtClean="0"/>
              <a:t>					10Km (70e-w </a:t>
            </a:r>
            <a:r>
              <a:rPr lang="en-US" dirty="0" err="1" smtClean="0"/>
              <a:t>x</a:t>
            </a:r>
            <a:r>
              <a:rPr lang="en-US" dirty="0" smtClean="0"/>
              <a:t> 72n-s)</a:t>
            </a:r>
          </a:p>
          <a:p>
            <a:pPr>
              <a:buNone/>
            </a:pPr>
            <a:r>
              <a:rPr lang="en-US" dirty="0" smtClean="0"/>
              <a:t>28 vertical levels.</a:t>
            </a:r>
          </a:p>
          <a:p>
            <a:pPr>
              <a:buNone/>
            </a:pPr>
            <a:r>
              <a:rPr lang="en-US" dirty="0" smtClean="0"/>
              <a:t>2-way nesting.</a:t>
            </a:r>
          </a:p>
          <a:p>
            <a:pPr>
              <a:buNone/>
            </a:pPr>
            <a:r>
              <a:rPr lang="en-US" dirty="0" smtClean="0"/>
              <a:t>Boundary conditions from ERA-Interim data updated every 6h.</a:t>
            </a:r>
          </a:p>
          <a:p>
            <a:pPr>
              <a:buNone/>
            </a:pPr>
            <a:endParaRPr lang="en-US" dirty="0" smtClean="0"/>
          </a:p>
          <a:p>
            <a:pPr>
              <a:buNone/>
            </a:pPr>
            <a:r>
              <a:rPr lang="en-US" dirty="0" smtClean="0"/>
              <a:t>Parameterizations for : PBL, LWR, SWR, Convective processes. </a:t>
            </a:r>
          </a:p>
          <a:p>
            <a:pPr>
              <a:buNone/>
            </a:pPr>
            <a:r>
              <a:rPr lang="en-US" dirty="0" smtClean="0"/>
              <a:t>Period simulated: July 16 2006 – July 21 2006</a:t>
            </a:r>
          </a:p>
          <a:p>
            <a:pPr>
              <a:buNone/>
            </a:pPr>
            <a:r>
              <a:rPr lang="en-US" dirty="0" smtClean="0"/>
              <a:t>Output interval: 1h.</a:t>
            </a:r>
          </a:p>
          <a:p>
            <a:pPr>
              <a:buNone/>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12800" y="373611"/>
            <a:ext cx="7518400" cy="5771054"/>
          </a:xfrm>
          <a:prstGeom prst="rect">
            <a:avLst/>
          </a:prstGeom>
        </p:spPr>
      </p:pic>
      <p:sp>
        <p:nvSpPr>
          <p:cNvPr id="3" name="Rectangle 2"/>
          <p:cNvSpPr/>
          <p:nvPr/>
        </p:nvSpPr>
        <p:spPr>
          <a:xfrm>
            <a:off x="3721100" y="4445000"/>
            <a:ext cx="685800" cy="609600"/>
          </a:xfrm>
          <a:prstGeom prst="rect">
            <a:avLst/>
          </a:prstGeom>
          <a:solidFill>
            <a:srgbClr val="008000">
              <a:alpha val="4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wrf_u10wsfc_series.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228600" y="1349903"/>
            <a:ext cx="6261100" cy="4953000"/>
          </a:xfrm>
          <a:prstGeom prst="rect">
            <a:avLst/>
          </a:prstGeom>
        </p:spPr>
      </p:pic>
      <p:cxnSp>
        <p:nvCxnSpPr>
          <p:cNvPr id="5" name="Straight Connector 4"/>
          <p:cNvCxnSpPr/>
          <p:nvPr/>
        </p:nvCxnSpPr>
        <p:spPr>
          <a:xfrm rot="16200000" flipV="1">
            <a:off x="-413016"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7426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V="1">
            <a:off x="18729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V="1">
            <a:off x="3003282" y="36933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6682365" y="0"/>
            <a:ext cx="2461635" cy="2070100"/>
          </a:xfrm>
          <a:prstGeom prst="rect">
            <a:avLst/>
          </a:prstGeom>
        </p:spPr>
      </p:pic>
      <p:cxnSp>
        <p:nvCxnSpPr>
          <p:cNvPr id="24" name="Straight Arrow Connector 23"/>
          <p:cNvCxnSpPr/>
          <p:nvPr/>
        </p:nvCxnSpPr>
        <p:spPr>
          <a:xfrm rot="10800000">
            <a:off x="7721597" y="2476500"/>
            <a:ext cx="444500"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5400000">
            <a:off x="7950197" y="2692400"/>
            <a:ext cx="430212" cy="1588"/>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rot="10800000" flipV="1">
            <a:off x="7721597" y="2478088"/>
            <a:ext cx="442912" cy="43021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descr="wrfvsRS_u10wsfc_series.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228600" y="1353312"/>
            <a:ext cx="6261100" cy="4953000"/>
          </a:xfrm>
          <a:prstGeom prst="rect">
            <a:avLst/>
          </a:prstGeom>
        </p:spPr>
      </p:pic>
      <p:cxnSp>
        <p:nvCxnSpPr>
          <p:cNvPr id="5" name="Straight Connector 4"/>
          <p:cNvCxnSpPr/>
          <p:nvPr/>
        </p:nvCxnSpPr>
        <p:spPr>
          <a:xfrm rot="16200000" flipV="1">
            <a:off x="-413016"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7426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V="1">
            <a:off x="18729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V="1">
            <a:off x="3003282" y="36933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6682365" y="0"/>
            <a:ext cx="2461635" cy="2070100"/>
          </a:xfrm>
          <a:prstGeom prst="rect">
            <a:avLst/>
          </a:prstGeom>
        </p:spPr>
      </p:pic>
      <p:cxnSp>
        <p:nvCxnSpPr>
          <p:cNvPr id="24" name="Straight Arrow Connector 23"/>
          <p:cNvCxnSpPr/>
          <p:nvPr/>
        </p:nvCxnSpPr>
        <p:spPr>
          <a:xfrm rot="10800000">
            <a:off x="7721597" y="2476500"/>
            <a:ext cx="444500"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5400000">
            <a:off x="7950197" y="2692400"/>
            <a:ext cx="430212" cy="1588"/>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rot="10800000" flipV="1">
            <a:off x="7721597" y="2478088"/>
            <a:ext cx="442912" cy="43021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descr="wrfvsRS_u10wsfc_series.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228600" y="1353312"/>
            <a:ext cx="6261100" cy="4953000"/>
          </a:xfrm>
          <a:prstGeom prst="rect">
            <a:avLst/>
          </a:prstGeom>
        </p:spPr>
      </p:pic>
      <p:pic>
        <p:nvPicPr>
          <p:cNvPr id="22" name="Picture 21"/>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6682365" y="0"/>
            <a:ext cx="2461635" cy="2070100"/>
          </a:xfrm>
          <a:prstGeom prst="rect">
            <a:avLst/>
          </a:prstGeom>
        </p:spPr>
      </p:pic>
      <p:cxnSp>
        <p:nvCxnSpPr>
          <p:cNvPr id="24" name="Straight Arrow Connector 23"/>
          <p:cNvCxnSpPr/>
          <p:nvPr/>
        </p:nvCxnSpPr>
        <p:spPr>
          <a:xfrm rot="10800000">
            <a:off x="7721597" y="2476500"/>
            <a:ext cx="444500"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rot="5400000">
            <a:off x="7950197" y="2692400"/>
            <a:ext cx="430212" cy="1588"/>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rot="10800000" flipV="1">
            <a:off x="7721597" y="2478088"/>
            <a:ext cx="442912" cy="43021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pic>
        <p:nvPicPr>
          <p:cNvPr id="12" name="Picture 11" descr="wrf_thetaanom_series.eps"/>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a:off x="228600" y="1133178"/>
            <a:ext cx="6261100" cy="2586567"/>
          </a:xfrm>
          <a:prstGeom prst="rect">
            <a:avLst/>
          </a:prstGeom>
        </p:spPr>
      </p:pic>
      <p:cxnSp>
        <p:nvCxnSpPr>
          <p:cNvPr id="5" name="Straight Connector 4"/>
          <p:cNvCxnSpPr/>
          <p:nvPr/>
        </p:nvCxnSpPr>
        <p:spPr>
          <a:xfrm rot="16200000" flipV="1">
            <a:off x="-413016"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7426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V="1">
            <a:off x="1872983" y="36552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V="1">
            <a:off x="3003282" y="3693320"/>
            <a:ext cx="4585235" cy="1"/>
          </a:xfrm>
          <a:prstGeom prst="line">
            <a:avLst/>
          </a:prstGeom>
          <a:ln w="12700">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wrf_utm_PLo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428234" y="1747838"/>
            <a:ext cx="6324600" cy="3022600"/>
          </a:xfrm>
          <a:prstGeom prst="rect">
            <a:avLst/>
          </a:prstGeom>
        </p:spPr>
      </p:pic>
      <p:cxnSp>
        <p:nvCxnSpPr>
          <p:cNvPr id="5" name="Straight Arrow Connector 4"/>
          <p:cNvCxnSpPr/>
          <p:nvPr/>
        </p:nvCxnSpPr>
        <p:spPr>
          <a:xfrm flipV="1">
            <a:off x="694267" y="1169196"/>
            <a:ext cx="733967" cy="3307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V="1">
            <a:off x="694267" y="812800"/>
            <a:ext cx="733967" cy="37253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5400000" flipH="1" flipV="1">
            <a:off x="516466" y="990601"/>
            <a:ext cx="355602" cy="1588"/>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6200000" flipH="1">
            <a:off x="8192027" y="1168004"/>
            <a:ext cx="672832" cy="2384"/>
          </a:xfrm>
          <a:prstGeom prst="straightConnector1">
            <a:avLst/>
          </a:prstGeom>
          <a:ln>
            <a:solidFill>
              <a:srgbClr val="00FF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rot="5400000">
            <a:off x="7968985" y="898263"/>
            <a:ext cx="579435" cy="4741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10800000">
            <a:off x="7752834" y="812800"/>
            <a:ext cx="776802"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905000" cy="1905000"/>
          </a:xfrm>
          <a:prstGeom prst="rect">
            <a:avLst/>
          </a:prstGeom>
        </p:spPr>
      </p:pic>
      <p:sp>
        <p:nvSpPr>
          <p:cNvPr id="8" name="Rectangle 7"/>
          <p:cNvSpPr/>
          <p:nvPr/>
        </p:nvSpPr>
        <p:spPr>
          <a:xfrm>
            <a:off x="1905000" y="89972"/>
            <a:ext cx="982134" cy="369332"/>
          </a:xfrm>
          <a:prstGeom prst="rect">
            <a:avLst/>
          </a:prstGeom>
        </p:spPr>
        <p:txBody>
          <a:bodyPr wrap="square">
            <a:spAutoFit/>
          </a:bodyPr>
          <a:lstStyle/>
          <a:p>
            <a:r>
              <a:rPr lang="en-US" dirty="0" smtClean="0">
                <a:hlinkClick r:id="rId3"/>
              </a:rPr>
              <a:t>CR-AVE</a:t>
            </a:r>
            <a:endParaRPr lang="en-US" dirty="0"/>
          </a:p>
        </p:txBody>
      </p:sp>
      <p:pic>
        <p:nvPicPr>
          <p:cNvPr id="10" name="Picture 9"/>
          <p:cNvPicPr>
            <a:picLocks noChangeAspect="1"/>
          </p:cNvPicPr>
          <p:nvPr/>
        </p:nvPicPr>
        <p:blipFill>
          <a:blip r:embed="rId4"/>
          <a:stretch>
            <a:fillRect/>
          </a:stretch>
        </p:blipFill>
        <p:spPr>
          <a:xfrm>
            <a:off x="6646089" y="4075665"/>
            <a:ext cx="2040711" cy="2413003"/>
          </a:xfrm>
          <a:prstGeom prst="rect">
            <a:avLst/>
          </a:prstGeom>
        </p:spPr>
      </p:pic>
      <p:sp>
        <p:nvSpPr>
          <p:cNvPr id="11" name="Title 10"/>
          <p:cNvSpPr>
            <a:spLocks noGrp="1"/>
          </p:cNvSpPr>
          <p:nvPr>
            <p:ph type="title"/>
          </p:nvPr>
        </p:nvSpPr>
        <p:spPr/>
        <p:txBody>
          <a:bodyPr/>
          <a:lstStyle/>
          <a:p>
            <a:r>
              <a:rPr lang="en-US" dirty="0" smtClean="0"/>
              <a:t>Motivation</a:t>
            </a:r>
            <a:endParaRPr lang="en-US" dirty="0"/>
          </a:p>
        </p:txBody>
      </p:sp>
      <p:sp>
        <p:nvSpPr>
          <p:cNvPr id="16" name="Rectangle 15"/>
          <p:cNvSpPr/>
          <p:nvPr/>
        </p:nvSpPr>
        <p:spPr>
          <a:xfrm>
            <a:off x="7044265" y="6488668"/>
            <a:ext cx="1930401" cy="369332"/>
          </a:xfrm>
          <a:prstGeom prst="rect">
            <a:avLst/>
          </a:prstGeom>
        </p:spPr>
        <p:txBody>
          <a:bodyPr wrap="square">
            <a:spAutoFit/>
          </a:bodyPr>
          <a:lstStyle/>
          <a:p>
            <a:r>
              <a:rPr lang="en-US" dirty="0" smtClean="0">
                <a:hlinkClick r:id="rId5"/>
              </a:rPr>
              <a:t>Ticosonde 2006</a:t>
            </a:r>
            <a:endParaRPr lang="en-US" dirty="0"/>
          </a:p>
        </p:txBody>
      </p:sp>
      <p:sp>
        <p:nvSpPr>
          <p:cNvPr id="17" name="TextBox 16"/>
          <p:cNvSpPr txBox="1"/>
          <p:nvPr/>
        </p:nvSpPr>
        <p:spPr>
          <a:xfrm>
            <a:off x="457199" y="2089587"/>
            <a:ext cx="8517466" cy="2339102"/>
          </a:xfrm>
          <a:prstGeom prst="rect">
            <a:avLst/>
          </a:prstGeom>
          <a:noFill/>
        </p:spPr>
        <p:txBody>
          <a:bodyPr wrap="square" rtlCol="0">
            <a:spAutoFit/>
          </a:bodyPr>
          <a:lstStyle/>
          <a:p>
            <a:r>
              <a:rPr lang="en-US" sz="2200" b="1" dirty="0" smtClean="0"/>
              <a:t>Objective of the  mission:</a:t>
            </a:r>
            <a:r>
              <a:rPr lang="en-US" sz="2200" dirty="0" smtClean="0"/>
              <a:t> Study the tropical upper troposphere and lower stratosphere and to provide information for comparison to satellite observations.</a:t>
            </a:r>
          </a:p>
          <a:p>
            <a:r>
              <a:rPr lang="en-US" sz="2200" dirty="0" smtClean="0"/>
              <a:t>During CR-AVE the NASA WB-57F aircraft with 29 instruments was used  during the January 14-February 12 period.</a:t>
            </a:r>
          </a:p>
          <a:p>
            <a:endParaRPr lang="en-US" dirty="0" smtClean="0"/>
          </a:p>
          <a:p>
            <a:endParaRPr lang="en-US" dirty="0" smtClean="0"/>
          </a:p>
        </p:txBody>
      </p:sp>
      <p:sp>
        <p:nvSpPr>
          <p:cNvPr id="18" name="Rectangle 17"/>
          <p:cNvSpPr/>
          <p:nvPr/>
        </p:nvSpPr>
        <p:spPr>
          <a:xfrm>
            <a:off x="457199" y="4228749"/>
            <a:ext cx="6587066" cy="2739211"/>
          </a:xfrm>
          <a:prstGeom prst="rect">
            <a:avLst/>
          </a:prstGeom>
        </p:spPr>
        <p:txBody>
          <a:bodyPr wrap="square">
            <a:spAutoFit/>
          </a:bodyPr>
          <a:lstStyle/>
          <a:p>
            <a:r>
              <a:rPr lang="en-US" sz="2200" dirty="0" err="1" smtClean="0"/>
              <a:t>Ticosonde</a:t>
            </a:r>
            <a:r>
              <a:rPr lang="en-US" sz="2200" dirty="0" smtClean="0"/>
              <a:t> was the local project  from CR-AVE. It consisted on radiosonde launches  4 times at day. The period  overlapped with CR-AVE, but radiosondes were also launched during mid- June, July and mid – August 2006.</a:t>
            </a:r>
          </a:p>
          <a:p>
            <a:r>
              <a:rPr lang="en-US" sz="2200" dirty="0" smtClean="0"/>
              <a:t>Similar field campaigns took place during June-July August 2004,2005 and  2007.</a:t>
            </a:r>
          </a:p>
          <a:p>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wrf_uanom_00z_PLo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0" y="236538"/>
            <a:ext cx="4572000" cy="3022600"/>
          </a:xfrm>
          <a:prstGeom prst="rect">
            <a:avLst/>
          </a:prstGeom>
        </p:spPr>
      </p:pic>
      <p:pic>
        <p:nvPicPr>
          <p:cNvPr id="3" name="Picture 2" descr="wrf_uanom_06z_PLon.eps"/>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4572000" y="236538"/>
            <a:ext cx="4572000" cy="3022600"/>
          </a:xfrm>
          <a:prstGeom prst="rect">
            <a:avLst/>
          </a:prstGeom>
        </p:spPr>
      </p:pic>
      <p:pic>
        <p:nvPicPr>
          <p:cNvPr id="4" name="Picture 3" descr="wrf_uanom_12z_PLon.eps"/>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a:off x="4572000" y="3835400"/>
            <a:ext cx="4572000" cy="3022600"/>
          </a:xfrm>
          <a:prstGeom prst="rect">
            <a:avLst/>
          </a:prstGeom>
        </p:spPr>
      </p:pic>
      <p:pic>
        <p:nvPicPr>
          <p:cNvPr id="5" name="Picture 4" descr="wrf_uanom_18z_PLon.eps"/>
          <p:cNvPicPr>
            <a:picLocks noChangeAspect="1"/>
          </p:cNvPicPr>
          <p:nvPr/>
        </p:nvPicPr>
        <mc:AlternateContent>
          <mc:Choice xmlns:ma="http://schemas.microsoft.com/office/mac/drawingml/2008/main" Requires="ma">
            <p:blipFill>
              <a:blip r:embed="rId8"/>
              <a:stretch>
                <a:fillRect/>
              </a:stretch>
            </p:blipFill>
          </mc:Choice>
          <mc:Fallback>
            <p:blipFill>
              <a:blip r:embed="rId9"/>
              <a:stretch>
                <a:fillRect/>
              </a:stretch>
            </p:blipFill>
          </mc:Fallback>
        </mc:AlternateContent>
        <p:spPr>
          <a:xfrm>
            <a:off x="0" y="3835400"/>
            <a:ext cx="4572000" cy="3022600"/>
          </a:xfrm>
          <a:prstGeom prst="rect">
            <a:avLst/>
          </a:prstGeom>
        </p:spPr>
      </p:pic>
      <p:sp>
        <p:nvSpPr>
          <p:cNvPr id="6" name="TextBox 5"/>
          <p:cNvSpPr txBox="1"/>
          <p:nvPr/>
        </p:nvSpPr>
        <p:spPr>
          <a:xfrm>
            <a:off x="4045256" y="0"/>
            <a:ext cx="526744" cy="369332"/>
          </a:xfrm>
          <a:prstGeom prst="rect">
            <a:avLst/>
          </a:prstGeom>
          <a:noFill/>
        </p:spPr>
        <p:txBody>
          <a:bodyPr wrap="none" rtlCol="0">
            <a:spAutoFit/>
          </a:bodyPr>
          <a:lstStyle/>
          <a:p>
            <a:r>
              <a:rPr lang="en-US" b="1" dirty="0" smtClean="0"/>
              <a:t>00Z</a:t>
            </a:r>
            <a:endParaRPr lang="en-US" b="1" dirty="0"/>
          </a:p>
        </p:txBody>
      </p:sp>
      <p:sp>
        <p:nvSpPr>
          <p:cNvPr id="7" name="TextBox 6"/>
          <p:cNvSpPr txBox="1"/>
          <p:nvPr/>
        </p:nvSpPr>
        <p:spPr>
          <a:xfrm>
            <a:off x="4572000" y="0"/>
            <a:ext cx="528998" cy="369332"/>
          </a:xfrm>
          <a:prstGeom prst="rect">
            <a:avLst/>
          </a:prstGeom>
          <a:noFill/>
        </p:spPr>
        <p:txBody>
          <a:bodyPr wrap="none" rtlCol="0">
            <a:spAutoFit/>
          </a:bodyPr>
          <a:lstStyle/>
          <a:p>
            <a:r>
              <a:rPr lang="en-US" b="1" dirty="0" smtClean="0"/>
              <a:t>06Z</a:t>
            </a:r>
            <a:endParaRPr lang="en-US" b="1" dirty="0"/>
          </a:p>
        </p:txBody>
      </p:sp>
      <p:sp>
        <p:nvSpPr>
          <p:cNvPr id="8" name="TextBox 7"/>
          <p:cNvSpPr txBox="1"/>
          <p:nvPr/>
        </p:nvSpPr>
        <p:spPr>
          <a:xfrm>
            <a:off x="4572000" y="3259138"/>
            <a:ext cx="528998" cy="369332"/>
          </a:xfrm>
          <a:prstGeom prst="rect">
            <a:avLst/>
          </a:prstGeom>
          <a:noFill/>
        </p:spPr>
        <p:txBody>
          <a:bodyPr wrap="none" rtlCol="0">
            <a:spAutoFit/>
          </a:bodyPr>
          <a:lstStyle/>
          <a:p>
            <a:r>
              <a:rPr lang="en-US" b="1" dirty="0" smtClean="0"/>
              <a:t>12Z</a:t>
            </a:r>
            <a:endParaRPr lang="en-US" b="1" dirty="0"/>
          </a:p>
        </p:txBody>
      </p:sp>
      <p:sp>
        <p:nvSpPr>
          <p:cNvPr id="9" name="TextBox 8"/>
          <p:cNvSpPr txBox="1"/>
          <p:nvPr/>
        </p:nvSpPr>
        <p:spPr>
          <a:xfrm>
            <a:off x="4043002" y="3259138"/>
            <a:ext cx="528998" cy="369332"/>
          </a:xfrm>
          <a:prstGeom prst="rect">
            <a:avLst/>
          </a:prstGeom>
          <a:noFill/>
        </p:spPr>
        <p:txBody>
          <a:bodyPr wrap="none" rtlCol="0">
            <a:spAutoFit/>
          </a:bodyPr>
          <a:lstStyle/>
          <a:p>
            <a:r>
              <a:rPr lang="en-US" b="1" dirty="0" smtClean="0"/>
              <a:t>18Z</a:t>
            </a:r>
            <a:endParaRPr lang="en-US" b="1" dirty="0"/>
          </a:p>
        </p:txBody>
      </p:sp>
      <p:sp>
        <p:nvSpPr>
          <p:cNvPr id="10" name="TextBox 9"/>
          <p:cNvSpPr txBox="1"/>
          <p:nvPr/>
        </p:nvSpPr>
        <p:spPr>
          <a:xfrm>
            <a:off x="-694267" y="2844800"/>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11" descr="wrf_wm_06z_PLo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4572000" y="191532"/>
            <a:ext cx="4572000" cy="3022600"/>
          </a:xfrm>
          <a:prstGeom prst="rect">
            <a:avLst/>
          </a:prstGeom>
        </p:spPr>
      </p:pic>
      <p:pic>
        <p:nvPicPr>
          <p:cNvPr id="11" name="Picture 10" descr="wrf_wm_00z_PLon.eps"/>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0" y="191532"/>
            <a:ext cx="4572000" cy="3022600"/>
          </a:xfrm>
          <a:prstGeom prst="rect">
            <a:avLst/>
          </a:prstGeom>
        </p:spPr>
      </p:pic>
      <p:sp>
        <p:nvSpPr>
          <p:cNvPr id="6" name="TextBox 5"/>
          <p:cNvSpPr txBox="1"/>
          <p:nvPr/>
        </p:nvSpPr>
        <p:spPr>
          <a:xfrm>
            <a:off x="4045256" y="0"/>
            <a:ext cx="526744" cy="369332"/>
          </a:xfrm>
          <a:prstGeom prst="rect">
            <a:avLst/>
          </a:prstGeom>
          <a:noFill/>
        </p:spPr>
        <p:txBody>
          <a:bodyPr wrap="none" rtlCol="0">
            <a:spAutoFit/>
          </a:bodyPr>
          <a:lstStyle/>
          <a:p>
            <a:r>
              <a:rPr lang="en-US" b="1" dirty="0" smtClean="0"/>
              <a:t>00Z</a:t>
            </a:r>
            <a:endParaRPr lang="en-US" b="1" dirty="0"/>
          </a:p>
        </p:txBody>
      </p:sp>
      <p:sp>
        <p:nvSpPr>
          <p:cNvPr id="7" name="TextBox 6"/>
          <p:cNvSpPr txBox="1"/>
          <p:nvPr/>
        </p:nvSpPr>
        <p:spPr>
          <a:xfrm>
            <a:off x="4572000" y="0"/>
            <a:ext cx="528998" cy="369332"/>
          </a:xfrm>
          <a:prstGeom prst="rect">
            <a:avLst/>
          </a:prstGeom>
          <a:noFill/>
        </p:spPr>
        <p:txBody>
          <a:bodyPr wrap="none" rtlCol="0">
            <a:spAutoFit/>
          </a:bodyPr>
          <a:lstStyle/>
          <a:p>
            <a:r>
              <a:rPr lang="en-US" b="1" dirty="0" smtClean="0"/>
              <a:t>06Z</a:t>
            </a:r>
            <a:endParaRPr lang="en-US" b="1" dirty="0"/>
          </a:p>
        </p:txBody>
      </p:sp>
      <p:sp>
        <p:nvSpPr>
          <p:cNvPr id="8" name="TextBox 7"/>
          <p:cNvSpPr txBox="1"/>
          <p:nvPr/>
        </p:nvSpPr>
        <p:spPr>
          <a:xfrm>
            <a:off x="4572000" y="3259138"/>
            <a:ext cx="528998" cy="369332"/>
          </a:xfrm>
          <a:prstGeom prst="rect">
            <a:avLst/>
          </a:prstGeom>
          <a:noFill/>
        </p:spPr>
        <p:txBody>
          <a:bodyPr wrap="none" rtlCol="0">
            <a:spAutoFit/>
          </a:bodyPr>
          <a:lstStyle/>
          <a:p>
            <a:r>
              <a:rPr lang="en-US" b="1" dirty="0" smtClean="0"/>
              <a:t>12Z</a:t>
            </a:r>
            <a:endParaRPr lang="en-US" b="1" dirty="0"/>
          </a:p>
        </p:txBody>
      </p:sp>
      <p:sp>
        <p:nvSpPr>
          <p:cNvPr id="9" name="TextBox 8"/>
          <p:cNvSpPr txBox="1"/>
          <p:nvPr/>
        </p:nvSpPr>
        <p:spPr>
          <a:xfrm>
            <a:off x="4043002" y="3259138"/>
            <a:ext cx="528998" cy="369332"/>
          </a:xfrm>
          <a:prstGeom prst="rect">
            <a:avLst/>
          </a:prstGeom>
          <a:noFill/>
        </p:spPr>
        <p:txBody>
          <a:bodyPr wrap="none" rtlCol="0">
            <a:spAutoFit/>
          </a:bodyPr>
          <a:lstStyle/>
          <a:p>
            <a:r>
              <a:rPr lang="en-US" b="1" dirty="0" smtClean="0"/>
              <a:t>18Z</a:t>
            </a:r>
            <a:endParaRPr lang="en-US" b="1" dirty="0"/>
          </a:p>
        </p:txBody>
      </p:sp>
      <p:sp>
        <p:nvSpPr>
          <p:cNvPr id="10" name="TextBox 9"/>
          <p:cNvSpPr txBox="1"/>
          <p:nvPr/>
        </p:nvSpPr>
        <p:spPr>
          <a:xfrm>
            <a:off x="-694267" y="2844800"/>
            <a:ext cx="184666" cy="369332"/>
          </a:xfrm>
          <a:prstGeom prst="rect">
            <a:avLst/>
          </a:prstGeom>
          <a:noFill/>
        </p:spPr>
        <p:txBody>
          <a:bodyPr wrap="none" rtlCol="0">
            <a:spAutoFit/>
          </a:bodyPr>
          <a:lstStyle/>
          <a:p>
            <a:endParaRPr lang="en-US" dirty="0"/>
          </a:p>
        </p:txBody>
      </p:sp>
      <p:pic>
        <p:nvPicPr>
          <p:cNvPr id="13" name="Picture 12" descr="wrf_wm_12z_PLon.eps"/>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a:off x="4572000" y="3835400"/>
            <a:ext cx="4572000" cy="3022600"/>
          </a:xfrm>
          <a:prstGeom prst="rect">
            <a:avLst/>
          </a:prstGeom>
        </p:spPr>
      </p:pic>
      <p:pic>
        <p:nvPicPr>
          <p:cNvPr id="14" name="Picture 13" descr="wrf_wm_18z_PLon.eps"/>
          <p:cNvPicPr>
            <a:picLocks noChangeAspect="1"/>
          </p:cNvPicPr>
          <p:nvPr/>
        </p:nvPicPr>
        <mc:AlternateContent>
          <mc:Choice xmlns:ma="http://schemas.microsoft.com/office/mac/drawingml/2008/main" Requires="ma">
            <p:blipFill>
              <a:blip r:embed="rId8"/>
              <a:stretch>
                <a:fillRect/>
              </a:stretch>
            </p:blipFill>
          </mc:Choice>
          <mc:Fallback>
            <p:blipFill>
              <a:blip r:embed="rId9"/>
              <a:stretch>
                <a:fillRect/>
              </a:stretch>
            </p:blipFill>
          </mc:Fallback>
        </mc:AlternateContent>
        <p:spPr>
          <a:xfrm>
            <a:off x="0" y="3835400"/>
            <a:ext cx="4572000" cy="30226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 name="Picture 14" descr="wrf_potanom_00z_PLo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0" y="134938"/>
            <a:ext cx="4572000" cy="3124200"/>
          </a:xfrm>
          <a:prstGeom prst="rect">
            <a:avLst/>
          </a:prstGeom>
        </p:spPr>
      </p:pic>
      <p:pic>
        <p:nvPicPr>
          <p:cNvPr id="16" name="Picture 15" descr="wrf_potanom_06z_PLon.eps"/>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4572000" y="89932"/>
            <a:ext cx="4572000" cy="3124200"/>
          </a:xfrm>
          <a:prstGeom prst="rect">
            <a:avLst/>
          </a:prstGeom>
        </p:spPr>
      </p:pic>
      <p:sp>
        <p:nvSpPr>
          <p:cNvPr id="6" name="TextBox 5"/>
          <p:cNvSpPr txBox="1"/>
          <p:nvPr/>
        </p:nvSpPr>
        <p:spPr>
          <a:xfrm>
            <a:off x="4045256" y="0"/>
            <a:ext cx="526744" cy="369332"/>
          </a:xfrm>
          <a:prstGeom prst="rect">
            <a:avLst/>
          </a:prstGeom>
          <a:noFill/>
        </p:spPr>
        <p:txBody>
          <a:bodyPr wrap="none" rtlCol="0">
            <a:spAutoFit/>
          </a:bodyPr>
          <a:lstStyle/>
          <a:p>
            <a:r>
              <a:rPr lang="en-US" b="1" dirty="0" smtClean="0"/>
              <a:t>00Z</a:t>
            </a:r>
            <a:endParaRPr lang="en-US" b="1" dirty="0"/>
          </a:p>
        </p:txBody>
      </p:sp>
      <p:sp>
        <p:nvSpPr>
          <p:cNvPr id="7" name="TextBox 6"/>
          <p:cNvSpPr txBox="1"/>
          <p:nvPr/>
        </p:nvSpPr>
        <p:spPr>
          <a:xfrm>
            <a:off x="4572000" y="0"/>
            <a:ext cx="528998" cy="369332"/>
          </a:xfrm>
          <a:prstGeom prst="rect">
            <a:avLst/>
          </a:prstGeom>
          <a:noFill/>
        </p:spPr>
        <p:txBody>
          <a:bodyPr wrap="none" rtlCol="0">
            <a:spAutoFit/>
          </a:bodyPr>
          <a:lstStyle/>
          <a:p>
            <a:r>
              <a:rPr lang="en-US" b="1" dirty="0" smtClean="0"/>
              <a:t>06Z</a:t>
            </a:r>
            <a:endParaRPr lang="en-US" b="1" dirty="0"/>
          </a:p>
        </p:txBody>
      </p:sp>
      <p:sp>
        <p:nvSpPr>
          <p:cNvPr id="8" name="TextBox 7"/>
          <p:cNvSpPr txBox="1"/>
          <p:nvPr/>
        </p:nvSpPr>
        <p:spPr>
          <a:xfrm>
            <a:off x="4572000" y="3259138"/>
            <a:ext cx="528998" cy="369332"/>
          </a:xfrm>
          <a:prstGeom prst="rect">
            <a:avLst/>
          </a:prstGeom>
          <a:noFill/>
        </p:spPr>
        <p:txBody>
          <a:bodyPr wrap="none" rtlCol="0">
            <a:spAutoFit/>
          </a:bodyPr>
          <a:lstStyle/>
          <a:p>
            <a:r>
              <a:rPr lang="en-US" b="1" dirty="0" smtClean="0"/>
              <a:t>12Z</a:t>
            </a:r>
            <a:endParaRPr lang="en-US" b="1" dirty="0"/>
          </a:p>
        </p:txBody>
      </p:sp>
      <p:sp>
        <p:nvSpPr>
          <p:cNvPr id="9" name="TextBox 8"/>
          <p:cNvSpPr txBox="1"/>
          <p:nvPr/>
        </p:nvSpPr>
        <p:spPr>
          <a:xfrm>
            <a:off x="4043002" y="3259138"/>
            <a:ext cx="528998" cy="369332"/>
          </a:xfrm>
          <a:prstGeom prst="rect">
            <a:avLst/>
          </a:prstGeom>
          <a:noFill/>
        </p:spPr>
        <p:txBody>
          <a:bodyPr wrap="none" rtlCol="0">
            <a:spAutoFit/>
          </a:bodyPr>
          <a:lstStyle/>
          <a:p>
            <a:r>
              <a:rPr lang="en-US" b="1" dirty="0" smtClean="0"/>
              <a:t>18Z</a:t>
            </a:r>
            <a:endParaRPr lang="en-US" b="1" dirty="0"/>
          </a:p>
        </p:txBody>
      </p:sp>
      <p:sp>
        <p:nvSpPr>
          <p:cNvPr id="10" name="TextBox 9"/>
          <p:cNvSpPr txBox="1"/>
          <p:nvPr/>
        </p:nvSpPr>
        <p:spPr>
          <a:xfrm>
            <a:off x="-694267" y="2844800"/>
            <a:ext cx="184666" cy="369332"/>
          </a:xfrm>
          <a:prstGeom prst="rect">
            <a:avLst/>
          </a:prstGeom>
          <a:noFill/>
        </p:spPr>
        <p:txBody>
          <a:bodyPr wrap="none" rtlCol="0">
            <a:spAutoFit/>
          </a:bodyPr>
          <a:lstStyle/>
          <a:p>
            <a:endParaRPr lang="en-US" dirty="0"/>
          </a:p>
        </p:txBody>
      </p:sp>
      <p:pic>
        <p:nvPicPr>
          <p:cNvPr id="17" name="Picture 16" descr="wrf_potanom_12z_PLon.eps"/>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a:off x="4572000" y="3733800"/>
            <a:ext cx="4572000" cy="3124200"/>
          </a:xfrm>
          <a:prstGeom prst="rect">
            <a:avLst/>
          </a:prstGeom>
        </p:spPr>
      </p:pic>
      <p:pic>
        <p:nvPicPr>
          <p:cNvPr id="19" name="Picture 18" descr="wrf_potanom_18z_PLon.eps"/>
          <p:cNvPicPr>
            <a:picLocks noChangeAspect="1"/>
          </p:cNvPicPr>
          <p:nvPr/>
        </p:nvPicPr>
        <mc:AlternateContent>
          <mc:Choice xmlns:ma="http://schemas.microsoft.com/office/mac/drawingml/2008/main" Requires="ma">
            <p:blipFill>
              <a:blip r:embed="rId8"/>
              <a:stretch>
                <a:fillRect/>
              </a:stretch>
            </p:blipFill>
          </mc:Choice>
          <mc:Fallback>
            <p:blipFill>
              <a:blip r:embed="rId9"/>
              <a:stretch>
                <a:fillRect/>
              </a:stretch>
            </p:blipFill>
          </mc:Fallback>
        </mc:AlternateContent>
        <p:spPr>
          <a:xfrm>
            <a:off x="0" y="3733800"/>
            <a:ext cx="4572000" cy="31242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Conclusions</a:t>
            </a:r>
            <a:endParaRPr lang="en-US" dirty="0"/>
          </a:p>
        </p:txBody>
      </p:sp>
      <p:sp>
        <p:nvSpPr>
          <p:cNvPr id="8" name="Content Placeholder 7"/>
          <p:cNvSpPr>
            <a:spLocks noGrp="1"/>
          </p:cNvSpPr>
          <p:nvPr>
            <p:ph idx="1"/>
          </p:nvPr>
        </p:nvSpPr>
        <p:spPr>
          <a:xfrm>
            <a:off x="457200" y="1417638"/>
            <a:ext cx="8229600" cy="4957762"/>
          </a:xfrm>
        </p:spPr>
        <p:txBody>
          <a:bodyPr>
            <a:normAutofit fontScale="55000" lnSpcReduction="20000"/>
          </a:bodyPr>
          <a:lstStyle/>
          <a:p>
            <a:pPr>
              <a:buNone/>
            </a:pPr>
            <a:r>
              <a:rPr lang="en-US" dirty="0" smtClean="0"/>
              <a:t>	Data limitations: The  information that can  be  extracted  from one  isolated  sounding is limited,  and it is dominated for local effects.</a:t>
            </a:r>
          </a:p>
          <a:p>
            <a:pPr>
              <a:buNone/>
            </a:pPr>
            <a:r>
              <a:rPr lang="en-US" dirty="0" smtClean="0"/>
              <a:t>	</a:t>
            </a:r>
          </a:p>
          <a:p>
            <a:pPr>
              <a:buNone/>
            </a:pPr>
            <a:r>
              <a:rPr lang="en-US" dirty="0"/>
              <a:t>	</a:t>
            </a:r>
            <a:r>
              <a:rPr lang="en-US" dirty="0" smtClean="0"/>
              <a:t>The radiosonde data and the  model data present  a similar  pattern in the  surface  wind during the period of study. The vertical profiles of the simulations present different patterns  than the  sounding  data,  this  could  be  due to the  resolution and  also  the  fact that the  radiosonde change  location during its upward motion.</a:t>
            </a:r>
          </a:p>
          <a:p>
            <a:pPr>
              <a:buNone/>
            </a:pPr>
            <a:endParaRPr lang="en-US" dirty="0" smtClean="0"/>
          </a:p>
          <a:p>
            <a:pPr>
              <a:buNone/>
            </a:pPr>
            <a:r>
              <a:rPr lang="en-US" dirty="0"/>
              <a:t>	</a:t>
            </a:r>
            <a:r>
              <a:rPr lang="en-US" dirty="0" smtClean="0"/>
              <a:t>The model is  able to capture  the  basics characteristics of the slope winds, with limitations  related with resolution.</a:t>
            </a:r>
          </a:p>
          <a:p>
            <a:pPr>
              <a:buNone/>
            </a:pPr>
            <a:endParaRPr lang="en-US" dirty="0" smtClean="0"/>
          </a:p>
          <a:p>
            <a:pPr>
              <a:buNone/>
            </a:pPr>
            <a:r>
              <a:rPr lang="en-US" dirty="0"/>
              <a:t>	</a:t>
            </a:r>
            <a:r>
              <a:rPr lang="en-US" dirty="0" smtClean="0"/>
              <a:t>The results would probably change if other  parameterization are used with special emphasis on the PBL scheme.</a:t>
            </a:r>
          </a:p>
          <a:p>
            <a:pPr>
              <a:buNone/>
            </a:pPr>
            <a:endParaRPr lang="en-US" dirty="0" smtClean="0"/>
          </a:p>
          <a:p>
            <a:pPr>
              <a:buNone/>
            </a:pPr>
            <a:r>
              <a:rPr lang="en-US" dirty="0"/>
              <a:t>	</a:t>
            </a:r>
            <a:r>
              <a:rPr lang="en-US" dirty="0" smtClean="0"/>
              <a:t>The “ideal case” to study the slope winds would be the use of  idealized simulations, with higher resolution.</a:t>
            </a:r>
          </a:p>
          <a:p>
            <a:pPr>
              <a:buNone/>
            </a:pPr>
            <a:endParaRPr lang="en-US" dirty="0" smtClean="0"/>
          </a:p>
          <a:p>
            <a:pPr>
              <a:buNone/>
            </a:pPr>
            <a:r>
              <a:rPr lang="en-US" dirty="0" smtClean="0"/>
              <a:t>	Model run shows, as hypothesized before, that the low-levels winds are </a:t>
            </a:r>
            <a:r>
              <a:rPr lang="en-US" dirty="0" err="1" smtClean="0"/>
              <a:t>orographically</a:t>
            </a:r>
            <a:r>
              <a:rPr lang="en-US" dirty="0" smtClean="0"/>
              <a:t> forced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577576"/>
            <a:ext cx="7772400" cy="1470025"/>
          </a:xfrm>
        </p:spPr>
        <p:txBody>
          <a:bodyPr/>
          <a:lstStyle/>
          <a:p>
            <a:r>
              <a:rPr lang="en-US" dirty="0" smtClean="0"/>
              <a:t>Thanks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US" sz="2000" dirty="0" err="1" smtClean="0"/>
              <a:t>Haiden</a:t>
            </a:r>
            <a:r>
              <a:rPr lang="en-US" sz="2000" dirty="0" smtClean="0"/>
              <a:t>, T. 2003: On the  pressure field in the  slop wind layer. J. Atmos. Sci., 60, 1632-1636.</a:t>
            </a:r>
          </a:p>
          <a:p>
            <a:endParaRPr lang="en-US" sz="2000" dirty="0" smtClean="0"/>
          </a:p>
          <a:p>
            <a:r>
              <a:rPr lang="en-US" sz="2000" dirty="0" err="1" smtClean="0"/>
              <a:t>Kossmann</a:t>
            </a:r>
            <a:r>
              <a:rPr lang="en-US" sz="2000" dirty="0" smtClean="0"/>
              <a:t>, M.  And Fiedler, 2000: Diurnal momentum budget analysis of thermally induced slope winds. Meteor. Atmos. Phys., 75, 195-215.</a:t>
            </a:r>
          </a:p>
          <a:p>
            <a:endParaRPr lang="en-US" sz="2000" dirty="0" smtClean="0"/>
          </a:p>
          <a:p>
            <a:r>
              <a:rPr lang="en-US" sz="2000" dirty="0" err="1" smtClean="0"/>
              <a:t>Mahrt</a:t>
            </a:r>
            <a:r>
              <a:rPr lang="en-US" sz="2000" dirty="0" smtClean="0"/>
              <a:t>, L. 1982: Momentum balance of gravity flows. J. Atmos. Sci., 39, 2701-2711.</a:t>
            </a:r>
          </a:p>
          <a:p>
            <a:endParaRPr lang="en-US" sz="2000" dirty="0" smtClean="0"/>
          </a:p>
          <a:p>
            <a:r>
              <a:rPr lang="en-US" sz="2000" dirty="0" smtClean="0"/>
              <a:t>Schuman, U., 1990: Large-eddy simulation of the up-slope boundary layer. Quart. J. Roy. Meteor. Soc., 116, 637-670.</a:t>
            </a: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W-UV-Allyears-Mean.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959759" y="428628"/>
            <a:ext cx="7224482" cy="600074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W-UV-Allyears-DiurnalC.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761066" y="795365"/>
            <a:ext cx="5621867" cy="572397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2370667" y="4199467"/>
            <a:ext cx="184666" cy="369332"/>
          </a:xfrm>
          <a:prstGeom prst="rect">
            <a:avLst/>
          </a:prstGeom>
          <a:noFill/>
        </p:spPr>
        <p:txBody>
          <a:bodyPr wrap="none" rtlCol="0">
            <a:spAutoFit/>
          </a:bodyPr>
          <a:lstStyle/>
          <a:p>
            <a:endParaRPr lang="en-US" dirty="0"/>
          </a:p>
        </p:txBody>
      </p:sp>
      <p:pic>
        <p:nvPicPr>
          <p:cNvPr id="10" name="Picture 9" descr="wrfd03_Map.eps"/>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0" y="1710098"/>
            <a:ext cx="6316133" cy="4944702"/>
          </a:xfrm>
          <a:prstGeom prst="rect">
            <a:avLst/>
          </a:prstGeom>
        </p:spPr>
      </p:pic>
      <p:pic>
        <p:nvPicPr>
          <p:cNvPr id="11" name="Picture 10" descr="wrfd03_HgtLon.eps"/>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33865" y="88903"/>
            <a:ext cx="5554133" cy="1540934"/>
          </a:xfrm>
          <a:prstGeom prst="rect">
            <a:avLst/>
          </a:prstGeom>
        </p:spPr>
      </p:pic>
      <p:pic>
        <p:nvPicPr>
          <p:cNvPr id="12" name="Picture 11" descr="wrfd03_HgtLat.eps"/>
          <p:cNvPicPr>
            <a:picLocks noChangeAspect="1"/>
          </p:cNvPicPr>
          <p:nvPr/>
        </p:nvPicPr>
        <mc:AlternateContent>
          <mc:Choice xmlns:ma="http://schemas.microsoft.com/office/mac/drawingml/2008/main" Requires="ma">
            <p:blipFill>
              <a:blip r:embed="rId6"/>
              <a:stretch>
                <a:fillRect/>
              </a:stretch>
            </p:blipFill>
          </mc:Choice>
          <mc:Fallback>
            <p:blipFill>
              <a:blip r:embed="rId7"/>
              <a:stretch>
                <a:fillRect/>
              </a:stretch>
            </p:blipFill>
          </mc:Fallback>
        </mc:AlternateContent>
        <p:spPr>
          <a:xfrm rot="16200000" flipV="1">
            <a:off x="4785177" y="3592587"/>
            <a:ext cx="4992308" cy="1524004"/>
          </a:xfrm>
          <a:prstGeom prst="rect">
            <a:avLst/>
          </a:prstGeom>
        </p:spPr>
      </p:pic>
      <p:cxnSp>
        <p:nvCxnSpPr>
          <p:cNvPr id="20" name="Straight Connector 19"/>
          <p:cNvCxnSpPr/>
          <p:nvPr/>
        </p:nvCxnSpPr>
        <p:spPr>
          <a:xfrm>
            <a:off x="474134" y="3687234"/>
            <a:ext cx="5079998" cy="16933"/>
          </a:xfrm>
          <a:prstGeom prst="line">
            <a:avLst/>
          </a:prstGeom>
          <a:ln w="12700">
            <a:solidFill>
              <a:schemeClr val="bg1">
                <a:lumMod val="7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flipV="1">
            <a:off x="608000" y="4284135"/>
            <a:ext cx="4368797" cy="1"/>
          </a:xfrm>
          <a:prstGeom prst="line">
            <a:avLst/>
          </a:prstGeom>
          <a:ln w="12700">
            <a:solidFill>
              <a:schemeClr val="bg1">
                <a:lumMod val="75000"/>
              </a:schemeClr>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Slope winds</a:t>
            </a:r>
            <a:endParaRPr lang="en-US" dirty="0"/>
          </a:p>
        </p:txBody>
      </p:sp>
      <p:sp>
        <p:nvSpPr>
          <p:cNvPr id="3" name="Content Placeholder 2"/>
          <p:cNvSpPr>
            <a:spLocks noGrp="1"/>
          </p:cNvSpPr>
          <p:nvPr>
            <p:ph idx="1"/>
          </p:nvPr>
        </p:nvSpPr>
        <p:spPr/>
        <p:txBody>
          <a:bodyPr/>
          <a:lstStyle/>
          <a:p>
            <a:r>
              <a:rPr lang="en-US" dirty="0" smtClean="0"/>
              <a:t>Thermally forced , driven by                    between air in direct contact with the  slope and  air at the same altitude not affected directly by the  heating or cooling.</a:t>
            </a:r>
          </a:p>
          <a:p>
            <a:r>
              <a:rPr lang="en-US" dirty="0" smtClean="0"/>
              <a:t>   Day time heating of a mountain slope produces upslope winds.</a:t>
            </a:r>
          </a:p>
          <a:p>
            <a:r>
              <a:rPr lang="en-US" dirty="0" smtClean="0"/>
              <a:t>Night time cooling of a mountain slope produces down slope winds.</a:t>
            </a:r>
            <a:endParaRPr lang="en-US" dirty="0"/>
          </a:p>
        </p:txBody>
      </p:sp>
      <p:graphicFrame>
        <p:nvGraphicFramePr>
          <p:cNvPr id="4" name="Object 3"/>
          <p:cNvGraphicFramePr>
            <a:graphicFrameLocks noChangeAspect="1"/>
          </p:cNvGraphicFramePr>
          <p:nvPr/>
        </p:nvGraphicFramePr>
        <p:xfrm>
          <a:off x="5764694" y="1625248"/>
          <a:ext cx="1247845" cy="644049"/>
        </p:xfrm>
        <a:graphic>
          <a:graphicData uri="http://schemas.openxmlformats.org/presentationml/2006/ole">
            <p:oleObj spid="_x0000_s15362" name="Equation" r:id="rId3" imgW="393700" imgH="203200" progId="Equation.3">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25444" y="1896529"/>
            <a:ext cx="7893112" cy="4036737"/>
          </a:xfrm>
          <a:prstGeom prst="rect">
            <a:avLst/>
          </a:prstGeom>
        </p:spPr>
      </p:pic>
      <p:pic>
        <p:nvPicPr>
          <p:cNvPr id="10" name="Picture 9"/>
          <p:cNvPicPr>
            <a:picLocks noChangeAspect="1"/>
          </p:cNvPicPr>
          <p:nvPr/>
        </p:nvPicPr>
        <p:blipFill>
          <a:blip r:embed="rId3"/>
          <a:stretch>
            <a:fillRect/>
          </a:stretch>
        </p:blipFill>
        <p:spPr>
          <a:xfrm>
            <a:off x="7806267" y="0"/>
            <a:ext cx="1337733" cy="315130"/>
          </a:xfrm>
          <a:prstGeom prst="rect">
            <a:avLst/>
          </a:prstGeom>
        </p:spPr>
      </p:pic>
      <p:sp>
        <p:nvSpPr>
          <p:cNvPr id="11" name="Multiply 10"/>
          <p:cNvSpPr/>
          <p:nvPr/>
        </p:nvSpPr>
        <p:spPr>
          <a:xfrm>
            <a:off x="5029200" y="3522137"/>
            <a:ext cx="287867" cy="254000"/>
          </a:xfrm>
          <a:prstGeom prst="mathMultiply">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26534" y="1786989"/>
            <a:ext cx="8415868" cy="5071011"/>
          </a:xfrm>
          <a:prstGeom prst="rect">
            <a:avLst/>
          </a:prstGeom>
        </p:spPr>
      </p:pic>
      <p:pic>
        <p:nvPicPr>
          <p:cNvPr id="10" name="Picture 9"/>
          <p:cNvPicPr>
            <a:picLocks noChangeAspect="1"/>
          </p:cNvPicPr>
          <p:nvPr/>
        </p:nvPicPr>
        <p:blipFill>
          <a:blip r:embed="rId3"/>
          <a:stretch>
            <a:fillRect/>
          </a:stretch>
        </p:blipFill>
        <p:spPr>
          <a:xfrm>
            <a:off x="7806267" y="0"/>
            <a:ext cx="1337733" cy="315130"/>
          </a:xfrm>
          <a:prstGeom prst="rect">
            <a:avLst/>
          </a:prstGeom>
        </p:spPr>
      </p:pic>
      <p:sp>
        <p:nvSpPr>
          <p:cNvPr id="6" name="Multiply 5"/>
          <p:cNvSpPr/>
          <p:nvPr/>
        </p:nvSpPr>
        <p:spPr>
          <a:xfrm>
            <a:off x="5960526" y="3615269"/>
            <a:ext cx="287867" cy="254000"/>
          </a:xfrm>
          <a:prstGeom prst="mathMultiply">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Basic Momentum equations</a:t>
            </a:r>
            <a:endParaRPr lang="en-US" dirty="0"/>
          </a:p>
        </p:txBody>
      </p:sp>
      <p:pic>
        <p:nvPicPr>
          <p:cNvPr id="5" name="Picture 4"/>
          <p:cNvPicPr>
            <a:picLocks noChangeAspect="1"/>
          </p:cNvPicPr>
          <p:nvPr/>
        </p:nvPicPr>
        <p:blipFill>
          <a:blip r:embed="rId2"/>
          <a:stretch>
            <a:fillRect/>
          </a:stretch>
        </p:blipFill>
        <p:spPr>
          <a:xfrm>
            <a:off x="2480552" y="1682486"/>
            <a:ext cx="4182896" cy="834493"/>
          </a:xfrm>
          <a:prstGeom prst="rect">
            <a:avLst/>
          </a:prstGeom>
        </p:spPr>
      </p:pic>
      <p:sp>
        <p:nvSpPr>
          <p:cNvPr id="6" name="TextBox 5"/>
          <p:cNvSpPr txBox="1"/>
          <p:nvPr/>
        </p:nvSpPr>
        <p:spPr>
          <a:xfrm>
            <a:off x="2153709" y="2658533"/>
            <a:ext cx="4873625" cy="2862323"/>
          </a:xfrm>
          <a:prstGeom prst="rect">
            <a:avLst/>
          </a:prstGeom>
          <a:noFill/>
        </p:spPr>
        <p:txBody>
          <a:bodyPr wrap="square" rtlCol="0">
            <a:spAutoFit/>
          </a:bodyPr>
          <a:lstStyle/>
          <a:p>
            <a:r>
              <a:rPr lang="en-US" dirty="0" smtClean="0"/>
              <a:t>Basic State  Flow (away from the gravity current):</a:t>
            </a:r>
          </a:p>
          <a:p>
            <a:r>
              <a:rPr lang="en-US" dirty="0" smtClean="0"/>
              <a:t>	Motionless.</a:t>
            </a:r>
          </a:p>
          <a:p>
            <a:r>
              <a:rPr lang="en-US" dirty="0" smtClean="0"/>
              <a:t>	Homogeneous.</a:t>
            </a:r>
          </a:p>
          <a:p>
            <a:r>
              <a:rPr lang="en-US" dirty="0" smtClean="0"/>
              <a:t>	Stationary</a:t>
            </a:r>
          </a:p>
          <a:p>
            <a:endParaRPr lang="en-US" dirty="0" smtClean="0"/>
          </a:p>
          <a:p>
            <a:r>
              <a:rPr lang="en-US" dirty="0" smtClean="0"/>
              <a:t>Flow associated  with the slope heating or cooling </a:t>
            </a:r>
          </a:p>
          <a:p>
            <a:endParaRPr lang="en-US" dirty="0" smtClean="0"/>
          </a:p>
          <a:p>
            <a:r>
              <a:rPr lang="en-US" dirty="0" smtClean="0"/>
              <a:t>Turbulent fluctuations</a:t>
            </a:r>
          </a:p>
          <a:p>
            <a:endParaRPr lang="en-US" dirty="0" smtClean="0"/>
          </a:p>
          <a:p>
            <a:endParaRPr lang="en-US" dirty="0"/>
          </a:p>
        </p:txBody>
      </p:sp>
      <p:sp>
        <p:nvSpPr>
          <p:cNvPr id="7" name="TextBox 6"/>
          <p:cNvSpPr txBox="1"/>
          <p:nvPr/>
        </p:nvSpPr>
        <p:spPr>
          <a:xfrm>
            <a:off x="7078133" y="6333067"/>
            <a:ext cx="2065867" cy="369332"/>
          </a:xfrm>
          <a:prstGeom prst="rect">
            <a:avLst/>
          </a:prstGeom>
          <a:noFill/>
        </p:spPr>
        <p:txBody>
          <a:bodyPr wrap="square" rtlCol="0">
            <a:spAutoFit/>
          </a:bodyPr>
          <a:lstStyle/>
          <a:p>
            <a:r>
              <a:rPr lang="en-US" dirty="0" smtClean="0"/>
              <a:t>From </a:t>
            </a:r>
            <a:r>
              <a:rPr lang="en-US" dirty="0" err="1" smtClean="0"/>
              <a:t>Mahrt</a:t>
            </a:r>
            <a:r>
              <a:rPr lang="en-US" dirty="0" smtClean="0"/>
              <a:t>, 1982</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969</TotalTime>
  <Words>674</Words>
  <Application>Microsoft Macintosh PowerPoint</Application>
  <PresentationFormat>On-screen Show (4:3)</PresentationFormat>
  <Paragraphs>80</Paragraphs>
  <Slides>25</Slides>
  <Notes>0</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Office Theme</vt:lpstr>
      <vt:lpstr>Equation</vt:lpstr>
      <vt:lpstr>Thermally forced winds due to topography: Slope winds case of study over Costa Rica</vt:lpstr>
      <vt:lpstr>Motivation</vt:lpstr>
      <vt:lpstr>Slide 3</vt:lpstr>
      <vt:lpstr>Slide 4</vt:lpstr>
      <vt:lpstr>Slide 5</vt:lpstr>
      <vt:lpstr>Slope winds</vt:lpstr>
      <vt:lpstr>Slide 7</vt:lpstr>
      <vt:lpstr>Slide 8</vt:lpstr>
      <vt:lpstr>Basic Momentum equations</vt:lpstr>
      <vt:lpstr>Slide 10</vt:lpstr>
      <vt:lpstr>Slide 11</vt:lpstr>
      <vt:lpstr>Radiosonde Data</vt:lpstr>
      <vt:lpstr>Slide 13</vt:lpstr>
      <vt:lpstr>WRF Simulation</vt:lpstr>
      <vt:lpstr>Slide 15</vt:lpstr>
      <vt:lpstr>Slide 16</vt:lpstr>
      <vt:lpstr>Slide 17</vt:lpstr>
      <vt:lpstr>Slide 18</vt:lpstr>
      <vt:lpstr>Slide 19</vt:lpstr>
      <vt:lpstr>Slide 20</vt:lpstr>
      <vt:lpstr>Slide 21</vt:lpstr>
      <vt:lpstr>Slide 22</vt:lpstr>
      <vt:lpstr>Conclusions</vt:lpstr>
      <vt:lpstr>Thanks</vt:lpstr>
      <vt:lpstr>References</vt:lpstr>
    </vt:vector>
  </TitlesOfParts>
  <Company>University of Miami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Slope Wind Layer  (Thermally forced winds)</dc:title>
  <dc:creator>Marcela Ulate</dc:creator>
  <cp:lastModifiedBy>Marcela Ulate</cp:lastModifiedBy>
  <cp:revision>66</cp:revision>
  <dcterms:created xsi:type="dcterms:W3CDTF">2011-04-18T14:19:04Z</dcterms:created>
  <dcterms:modified xsi:type="dcterms:W3CDTF">2011-04-18T14:26:32Z</dcterms:modified>
</cp:coreProperties>
</file>